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70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74" d="100"/>
          <a:sy n="74" d="100"/>
        </p:scale>
        <p:origin x="10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C5C818D-78BA-488F-90D6-7B4A660A2D6D}" type="datetimeFigureOut">
              <a:rPr lang="ru-RU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142F275-8D09-4F41-8635-C4041679F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47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3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584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3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94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64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90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23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4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86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1BBC7B-4B10-43A5-9054-760338478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0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9.pn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microsoft.com/office/2007/relationships/hdphoto" Target="../media/hdphoto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mp3"/><Relationship Id="rId11" Type="http://schemas.openxmlformats.org/officeDocument/2006/relationships/image" Target="../media/image12.png"/><Relationship Id="rId5" Type="http://schemas.microsoft.com/office/2007/relationships/media" Target="../media/media4.mp3"/><Relationship Id="rId15" Type="http://schemas.openxmlformats.org/officeDocument/2006/relationships/slide" Target="slide11.xml"/><Relationship Id="rId10" Type="http://schemas.openxmlformats.org/officeDocument/2006/relationships/image" Target="../media/image18.png"/><Relationship Id="rId4" Type="http://schemas.openxmlformats.org/officeDocument/2006/relationships/audio" Target="../media/media3.wav"/><Relationship Id="rId9" Type="http://schemas.openxmlformats.org/officeDocument/2006/relationships/image" Target="../media/image16.png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9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12" Type="http://schemas.microsoft.com/office/2007/relationships/hdphoto" Target="../media/hdphoto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2.wav"/><Relationship Id="rId11" Type="http://schemas.openxmlformats.org/officeDocument/2006/relationships/image" Target="../media/image12.png"/><Relationship Id="rId5" Type="http://schemas.microsoft.com/office/2007/relationships/media" Target="../media/media2.wav"/><Relationship Id="rId15" Type="http://schemas.openxmlformats.org/officeDocument/2006/relationships/slide" Target="slide12.xml"/><Relationship Id="rId10" Type="http://schemas.openxmlformats.org/officeDocument/2006/relationships/image" Target="../media/image18.png"/><Relationship Id="rId4" Type="http://schemas.openxmlformats.org/officeDocument/2006/relationships/audio" Target="../media/media5.mp3"/><Relationship Id="rId9" Type="http://schemas.openxmlformats.org/officeDocument/2006/relationships/image" Target="../media/image16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17" Type="http://schemas.openxmlformats.org/officeDocument/2006/relationships/slide" Target="slide13.xml"/><Relationship Id="rId2" Type="http://schemas.openxmlformats.org/officeDocument/2006/relationships/audio" Target="../media/media3.wav"/><Relationship Id="rId16" Type="http://schemas.openxmlformats.org/officeDocument/2006/relationships/image" Target="../media/image3.png"/><Relationship Id="rId1" Type="http://schemas.microsoft.com/office/2007/relationships/media" Target="../media/media3.wav"/><Relationship Id="rId6" Type="http://schemas.openxmlformats.org/officeDocument/2006/relationships/audio" Target="../media/media2.wav"/><Relationship Id="rId11" Type="http://schemas.openxmlformats.org/officeDocument/2006/relationships/image" Target="../media/image16.png"/><Relationship Id="rId5" Type="http://schemas.microsoft.com/office/2007/relationships/media" Target="../media/media2.wav"/><Relationship Id="rId15" Type="http://schemas.openxmlformats.org/officeDocument/2006/relationships/image" Target="../media/image19.png"/><Relationship Id="rId10" Type="http://schemas.openxmlformats.org/officeDocument/2006/relationships/audio" Target="../media/audio2.wav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8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5" Type="http://schemas.microsoft.com/office/2007/relationships/media" Target="../media/media9.mp3"/><Relationship Id="rId10" Type="http://schemas.openxmlformats.org/officeDocument/2006/relationships/slide" Target="slide14.xml"/><Relationship Id="rId4" Type="http://schemas.openxmlformats.org/officeDocument/2006/relationships/audio" Target="../media/media8.mp3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microsoft.com/office/2007/relationships/media" Target="../media/media3.wav"/><Relationship Id="rId7" Type="http://schemas.openxmlformats.org/officeDocument/2006/relationships/audio" Target="../media/audio2.wav"/><Relationship Id="rId12" Type="http://schemas.microsoft.com/office/2007/relationships/hdphoto" Target="../media/hdphoto2.wdp"/><Relationship Id="rId17" Type="http://schemas.openxmlformats.org/officeDocument/2006/relationships/slide" Target="slide6.xml"/><Relationship Id="rId2" Type="http://schemas.openxmlformats.org/officeDocument/2006/relationships/audio" Target="../media/media2.wav"/><Relationship Id="rId16" Type="http://schemas.microsoft.com/office/2007/relationships/hdphoto" Target="../media/hdphoto4.wdp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audio" Target="../media/media3.wav"/><Relationship Id="rId9" Type="http://schemas.openxmlformats.org/officeDocument/2006/relationships/image" Target="../media/image3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7.wdp"/><Relationship Id="rId3" Type="http://schemas.microsoft.com/office/2007/relationships/media" Target="../media/media2.wav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audio" Target="../media/media3.wav"/><Relationship Id="rId16" Type="http://schemas.openxmlformats.org/officeDocument/2006/relationships/slide" Target="slide7.xml"/><Relationship Id="rId1" Type="http://schemas.microsoft.com/office/2007/relationships/media" Target="../media/media3.wav"/><Relationship Id="rId6" Type="http://schemas.openxmlformats.org/officeDocument/2006/relationships/audio" Target="../media/audio2.wav"/><Relationship Id="rId11" Type="http://schemas.microsoft.com/office/2007/relationships/hdphoto" Target="../media/hdphoto6.wdp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audio" Target="../media/media2.wav"/><Relationship Id="rId9" Type="http://schemas.microsoft.com/office/2007/relationships/hdphoto" Target="../media/hdphoto5.wdp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zen.ru/video/watch/60d32ed4a25cdf5409804f12?f=video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wav"/><Relationship Id="rId7" Type="http://schemas.openxmlformats.org/officeDocument/2006/relationships/image" Target="../media/image1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audio2.wav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wav"/><Relationship Id="rId7" Type="http://schemas.openxmlformats.org/officeDocument/2006/relationships/image" Target="../media/image1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0.xml"/><Relationship Id="rId4" Type="http://schemas.openxmlformats.org/officeDocument/2006/relationships/audio" Target="../media/media3.wav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Обобщающее занятие по развитию речи в старшей группе 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поисках Азбуки».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020272" y="6021288"/>
            <a:ext cx="98072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7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325641" y="1260170"/>
            <a:ext cx="3096344" cy="1334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irfool" panose="02000500000000000000" pitchFamily="2" charset="0"/>
              </a:rPr>
              <a:t>Задание 4: «Подбери словечко»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6296" y="39616"/>
            <a:ext cx="2165476" cy="1623521"/>
          </a:xfrm>
          <a:prstGeom prst="rect">
            <a:avLst/>
          </a:prstGeom>
        </p:spPr>
      </p:pic>
      <p:pic>
        <p:nvPicPr>
          <p:cNvPr id="2056" name="Picture 8" descr="https://fikiwiki.com/uploads/posts/2022-02/1644976106_22-fikiwiki-com-p-kartinki-domika-dlya-detei-dlya-zanyatiya-2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6" y="2746814"/>
            <a:ext cx="34163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7" b="95388" l="33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5300" y="4017908"/>
            <a:ext cx="2351023" cy="2661880"/>
          </a:xfrm>
          <a:prstGeom prst="rect">
            <a:avLst/>
          </a:prstGeom>
        </p:spPr>
      </p:pic>
      <p:pic>
        <p:nvPicPr>
          <p:cNvPr id="2058" name="Picture 10" descr="https://catherineasquithgallery.com/uploads/posts/2021-03/1614568490_69-p-mashinki-na-belom-fone-9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776" y="1690689"/>
            <a:ext cx="3912369" cy="23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8650" y="6283796"/>
            <a:ext cx="487363" cy="487363"/>
          </a:xfrm>
          <a:prstGeom prst="rect">
            <a:avLst/>
          </a:prstGeom>
        </p:spPr>
      </p:pic>
      <p:pic>
        <p:nvPicPr>
          <p:cNvPr id="8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6976" y="6293674"/>
            <a:ext cx="487363" cy="487363"/>
          </a:xfrm>
          <a:prstGeom prst="rect">
            <a:avLst/>
          </a:prstGeom>
        </p:spPr>
      </p:pic>
      <p:pic>
        <p:nvPicPr>
          <p:cNvPr id="10" name="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8650" y="6273918"/>
            <a:ext cx="487363" cy="48736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" y="1512192"/>
            <a:ext cx="3681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</a:t>
            </a:r>
          </a:p>
        </p:txBody>
      </p:sp>
      <p:pic>
        <p:nvPicPr>
          <p:cNvPr id="19" name="большое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8649" y="6273313"/>
            <a:ext cx="487363" cy="487363"/>
          </a:xfrm>
          <a:prstGeom prst="rect">
            <a:avLst/>
          </a:prstGeom>
        </p:spPr>
      </p:pic>
      <p:sp>
        <p:nvSpPr>
          <p:cNvPr id="23" name="Стрелка вправо 22">
            <a:hlinkClick r:id="rId15" action="ppaction://hlinksldjump"/>
          </p:cNvPr>
          <p:cNvSpPr/>
          <p:nvPr/>
        </p:nvSpPr>
        <p:spPr>
          <a:xfrm>
            <a:off x="8026146" y="61951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не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8827" y="6313430"/>
            <a:ext cx="487363" cy="487363"/>
          </a:xfrm>
          <a:prstGeom prst="rect">
            <a:avLst/>
          </a:prstGeom>
        </p:spPr>
      </p:pic>
      <p:pic>
        <p:nvPicPr>
          <p:cNvPr id="25" name="не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46895" y="6269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0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5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9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9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24705" y="1260170"/>
            <a:ext cx="3096344" cy="1334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irfool" panose="02000500000000000000" pitchFamily="2" charset="0"/>
              </a:rPr>
              <a:t>Задание 4: «Подбери словечко»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6296" y="39616"/>
            <a:ext cx="2165476" cy="1623521"/>
          </a:xfrm>
          <a:prstGeom prst="rect">
            <a:avLst/>
          </a:prstGeom>
        </p:spPr>
      </p:pic>
      <p:pic>
        <p:nvPicPr>
          <p:cNvPr id="2056" name="Picture 8" descr="https://fikiwiki.com/uploads/posts/2022-02/1644976106_22-fikiwiki-com-p-kartinki-domika-dlya-detei-dlya-zanyatiya-2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6" y="2746814"/>
            <a:ext cx="34163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7" b="95388" l="33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1095" y="4082163"/>
            <a:ext cx="2351023" cy="2661880"/>
          </a:xfrm>
          <a:prstGeom prst="rect">
            <a:avLst/>
          </a:prstGeom>
        </p:spPr>
      </p:pic>
      <p:pic>
        <p:nvPicPr>
          <p:cNvPr id="2058" name="Picture 10" descr="https://catherineasquithgallery.com/uploads/posts/2021-03/1614568490_69-p-mashinki-na-belom-fone-9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119" y="1712864"/>
            <a:ext cx="3912369" cy="23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" y="1512192"/>
            <a:ext cx="3681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</a:t>
            </a:r>
          </a:p>
        </p:txBody>
      </p:sp>
      <p:pic>
        <p:nvPicPr>
          <p:cNvPr id="3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8593" y="6256680"/>
            <a:ext cx="487363" cy="487363"/>
          </a:xfrm>
          <a:prstGeom prst="rect">
            <a:avLst/>
          </a:prstGeom>
        </p:spPr>
      </p:pic>
      <p:pic>
        <p:nvPicPr>
          <p:cNvPr id="5" name="Быстрая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4688" y="6223942"/>
            <a:ext cx="487363" cy="487363"/>
          </a:xfrm>
          <a:prstGeom prst="rect">
            <a:avLst/>
          </a:prstGeom>
        </p:spPr>
      </p:pic>
      <p:pic>
        <p:nvPicPr>
          <p:cNvPr id="6" name="верно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4689" y="6223984"/>
            <a:ext cx="487363" cy="487363"/>
          </a:xfrm>
          <a:prstGeom prst="rect">
            <a:avLst/>
          </a:prstGeom>
        </p:spPr>
      </p:pic>
      <p:pic>
        <p:nvPicPr>
          <p:cNvPr id="9" name="верно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4690" y="6223985"/>
            <a:ext cx="487363" cy="487363"/>
          </a:xfrm>
          <a:prstGeom prst="rect">
            <a:avLst/>
          </a:prstGeom>
        </p:spPr>
      </p:pic>
      <p:sp>
        <p:nvSpPr>
          <p:cNvPr id="12" name="Стрелка вправо 11">
            <a:hlinkClick r:id="rId15" action="ppaction://hlinksldjump"/>
          </p:cNvPr>
          <p:cNvSpPr/>
          <p:nvPr/>
        </p:nvSpPr>
        <p:spPr>
          <a:xfrm>
            <a:off x="7968488" y="6256680"/>
            <a:ext cx="923992" cy="487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не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1188" y="6283796"/>
            <a:ext cx="487363" cy="487363"/>
          </a:xfrm>
          <a:prstGeom prst="rect">
            <a:avLst/>
          </a:prstGeom>
        </p:spPr>
      </p:pic>
      <p:pic>
        <p:nvPicPr>
          <p:cNvPr id="14" name="не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92496" y="6256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7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7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24705" y="1260170"/>
            <a:ext cx="3096344" cy="1334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irfool" panose="02000500000000000000" pitchFamily="2" charset="0"/>
              </a:rPr>
              <a:t>Задание 4: «Подбери словечко»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6296" y="39616"/>
            <a:ext cx="2165476" cy="1623521"/>
          </a:xfrm>
          <a:prstGeom prst="rect">
            <a:avLst/>
          </a:prstGeom>
        </p:spPr>
      </p:pic>
      <p:pic>
        <p:nvPicPr>
          <p:cNvPr id="2056" name="Picture 8" descr="https://fikiwiki.com/uploads/posts/2022-02/1644976106_22-fikiwiki-com-p-kartinki-domika-dlya-detei-dlya-zanyatiya-2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6" y="2861671"/>
            <a:ext cx="34163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87" b="95388" l="33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7465" y="3933056"/>
            <a:ext cx="2351023" cy="2661880"/>
          </a:xfrm>
          <a:prstGeom prst="rect">
            <a:avLst/>
          </a:prstGeom>
        </p:spPr>
      </p:pic>
      <p:pic>
        <p:nvPicPr>
          <p:cNvPr id="2058" name="Picture 10" descr="https://catherineasquithgallery.com/uploads/posts/2021-03/1614568490_69-p-mashinki-na-belom-fone-91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119" y="1520878"/>
            <a:ext cx="3912369" cy="23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" y="1512192"/>
            <a:ext cx="3681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</a:t>
            </a:r>
          </a:p>
        </p:txBody>
      </p:sp>
      <p:pic>
        <p:nvPicPr>
          <p:cNvPr id="3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8593" y="6256680"/>
            <a:ext cx="487363" cy="487363"/>
          </a:xfrm>
          <a:prstGeom prst="rect">
            <a:avLst/>
          </a:prstGeom>
        </p:spPr>
      </p:pic>
      <p:pic>
        <p:nvPicPr>
          <p:cNvPr id="5" name="Быстрая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4688" y="6223942"/>
            <a:ext cx="487363" cy="487363"/>
          </a:xfrm>
          <a:prstGeom prst="rect">
            <a:avLst/>
          </a:prstGeom>
        </p:spPr>
      </p:pic>
      <p:pic>
        <p:nvPicPr>
          <p:cNvPr id="6" name="верно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4689" y="6223984"/>
            <a:ext cx="487363" cy="487363"/>
          </a:xfrm>
          <a:prstGeom prst="rect">
            <a:avLst/>
          </a:prstGeom>
        </p:spPr>
      </p:pic>
      <p:sp>
        <p:nvSpPr>
          <p:cNvPr id="8" name="Стрелка вправо 7">
            <a:hlinkClick r:id="rId17" action="ppaction://hlinksldjump"/>
          </p:cNvPr>
          <p:cNvSpPr/>
          <p:nvPr/>
        </p:nvSpPr>
        <p:spPr>
          <a:xfrm>
            <a:off x="7968488" y="5949280"/>
            <a:ext cx="996000" cy="5183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высокий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1988" y="6245250"/>
            <a:ext cx="487363" cy="487363"/>
          </a:xfrm>
          <a:prstGeom prst="rect">
            <a:avLst/>
          </a:prstGeom>
        </p:spPr>
      </p:pic>
      <p:pic>
        <p:nvPicPr>
          <p:cNvPr id="15" name="не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48878" y="6224742"/>
            <a:ext cx="487363" cy="487363"/>
          </a:xfrm>
          <a:prstGeom prst="rect">
            <a:avLst/>
          </a:prstGeom>
        </p:spPr>
      </p:pic>
      <p:pic>
        <p:nvPicPr>
          <p:cNvPr id="16" name="не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16426" y="6213312"/>
            <a:ext cx="487363" cy="487363"/>
          </a:xfrm>
          <a:prstGeom prst="rect">
            <a:avLst/>
          </a:prstGeom>
        </p:spPr>
      </p:pic>
      <p:pic>
        <p:nvPicPr>
          <p:cNvPr id="19" name="не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18752" y="6163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4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9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79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irfool" panose="02000500000000000000" pitchFamily="2" charset="0"/>
              </a:rPr>
              <a:t>Задание 5: </a:t>
            </a:r>
            <a:br>
              <a:rPr lang="ru-RU" dirty="0">
                <a:latin typeface="Airfool" panose="02000500000000000000" pitchFamily="2" charset="0"/>
              </a:rPr>
            </a:br>
            <a:r>
              <a:rPr lang="ru-RU" dirty="0">
                <a:latin typeface="Airfool" panose="02000500000000000000" pitchFamily="2" charset="0"/>
              </a:rPr>
              <a:t>«Составьте из слов предложения»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328" y="878928"/>
            <a:ext cx="2165476" cy="1623521"/>
          </a:xfrm>
          <a:prstGeom prst="rect">
            <a:avLst/>
          </a:prstGeom>
        </p:spPr>
      </p:pic>
      <p:pic>
        <p:nvPicPr>
          <p:cNvPr id="7" name="Мальчи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0533" y="6252305"/>
            <a:ext cx="487363" cy="48736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14550" y="3120346"/>
            <a:ext cx="7200800" cy="10801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ХОРОШИЙ, НАСТРОЕНИЕ, МАЛЬЧИК, У</a:t>
            </a:r>
          </a:p>
        </p:txBody>
      </p:sp>
      <p:pic>
        <p:nvPicPr>
          <p:cNvPr id="5" name="Солнце">
            <a:hlinkClick r:id="" action="ppaction://media"/>
          </p:cNvPr>
          <p:cNvPicPr>
            <a:picLocks noGrp="1" noChangeAspect="1"/>
          </p:cNvPicPr>
          <p:nvPr>
            <p:ph idx="1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8650" y="6207638"/>
            <a:ext cx="487363" cy="487362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539552" y="1766976"/>
            <a:ext cx="6768752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СОЛНЦЕ, НЕБО, НА, СВЕТИТЬ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650" y="4725144"/>
            <a:ext cx="7543750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НАСТУПАТЬ, ЛЕТО, СКОРО</a:t>
            </a:r>
          </a:p>
        </p:txBody>
      </p:sp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8011294" y="6235612"/>
            <a:ext cx="100811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Лет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6767" y="6252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8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3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6" b="100000" l="0" r="100000">
                        <a14:foregroundMark x1="81413" y1="5692" x2="81413" y2="5692"/>
                        <a14:foregroundMark x1="76413" y1="11296" x2="76413" y2="11296"/>
                        <a14:foregroundMark x1="80217" y1="8231" x2="80217" y2="8231"/>
                        <a14:foregroundMark x1="95326" y1="3415" x2="95326" y2="3415"/>
                        <a14:foregroundMark x1="71087" y1="13310" x2="71087" y2="13310"/>
                        <a14:foregroundMark x1="61630" y1="14098" x2="61630" y2="14098"/>
                        <a14:foregroundMark x1="79239" y1="10508" x2="79239" y2="10508"/>
                        <a14:foregroundMark x1="94348" y1="5692" x2="94348" y2="56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1196752"/>
            <a:ext cx="4358439" cy="5410150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467544" y="116632"/>
            <a:ext cx="5184576" cy="1944216"/>
          </a:xfrm>
          <a:prstGeom prst="wedgeEllipseCallout">
            <a:avLst>
              <a:gd name="adj1" fmla="val 57210"/>
              <a:gd name="adj2" fmla="val 5250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Спасибо, ребята. Вы мне очень помогли. Я нашел Азбуку. И теперь мы с Мальвиной обязательно пойдем в театр к нашим друзьям.</a:t>
            </a:r>
          </a:p>
        </p:txBody>
      </p:sp>
    </p:spTree>
    <p:extLst>
      <p:ext uri="{BB962C8B-B14F-4D97-AF65-F5344CB8AC3E}">
        <p14:creationId xmlns:p14="http://schemas.microsoft.com/office/powerpoint/2010/main" val="103540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58" y="11643"/>
            <a:ext cx="7886700" cy="8046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Цели и 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558" y="965299"/>
            <a:ext cx="7886700" cy="4351338"/>
          </a:xfrm>
        </p:spPr>
        <p:txBody>
          <a:bodyPr>
            <a:normAutofit/>
          </a:bodyPr>
          <a:lstStyle/>
          <a:p>
            <a:r>
              <a:rPr lang="ru-RU" sz="2000" dirty="0"/>
              <a:t>Цель – создание условия в ходе игры для закрепления усвоенных знаний и умений, сформированных на занятиях по развитию речи и реализации речевых навыков.</a:t>
            </a:r>
          </a:p>
          <a:p>
            <a:r>
              <a:rPr lang="ru-RU" sz="2000" dirty="0"/>
              <a:t>Задачи:</a:t>
            </a:r>
          </a:p>
          <a:p>
            <a:endParaRPr lang="ru-RU" sz="2000" dirty="0"/>
          </a:p>
          <a:p>
            <a:endParaRPr lang="ru-RU" sz="2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890159"/>
              </p:ext>
            </p:extLst>
          </p:nvPr>
        </p:nvGraphicFramePr>
        <p:xfrm>
          <a:off x="251520" y="2204864"/>
          <a:ext cx="8784975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>
                  <a:extLst>
                    <a:ext uri="{9D8B030D-6E8A-4147-A177-3AD203B41FA5}">
                      <a16:colId xmlns:a16="http://schemas.microsoft.com/office/drawing/2014/main" val="146183188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73291846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513440227"/>
                    </a:ext>
                  </a:extLst>
                </a:gridCol>
              </a:tblGrid>
              <a:tr h="8248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Обучающие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Развивающие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Воспитательные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689374"/>
                  </a:ext>
                </a:extLst>
              </a:tr>
              <a:tr h="3639686"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ru-RU" sz="2000" baseline="0" dirty="0"/>
                        <a:t>Закрепить умение определять местоположение звука в слове.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2000" baseline="0" dirty="0"/>
                        <a:t>Систематизировать знания о различии буквы и звука, гласных и согласных звуков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2000" baseline="0" dirty="0"/>
                        <a:t>Уточнить понятие «предложение»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000" dirty="0"/>
                        <a:t>Способствовать развитию логического мышления, внимания, памяти.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000" dirty="0"/>
                        <a:t>Совершенствовать способность логически</a:t>
                      </a:r>
                      <a:r>
                        <a:rPr lang="ru-RU" sz="2000" baseline="0" dirty="0"/>
                        <a:t> и последовательно излагать свои мысли</a:t>
                      </a:r>
                      <a:endParaRPr lang="ru-RU" sz="2000" dirty="0"/>
                    </a:p>
                    <a:p>
                      <a:pPr marL="342900" indent="-342900">
                        <a:buAutoNum type="arabicPeriod"/>
                      </a:pP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2000" baseline="0" dirty="0"/>
                        <a:t>Продолжать воспитывать умение взаимодействие со сверстниками в командных играх.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baseline="0" dirty="0"/>
                        <a:t>Формировать умение работать в команде.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298990"/>
                  </a:ext>
                </a:extLst>
              </a:tr>
            </a:tbl>
          </a:graphicData>
        </a:graphic>
      </p:graphicFrame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>
            <a:off x="7956376" y="6242244"/>
            <a:ext cx="768906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475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sd.multiurok.ru/html/2022/05/01/s_626e544d925a7/img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313" y1="68542" x2="35313" y2="68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1412776"/>
            <a:ext cx="7920880" cy="569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4067944" y="83768"/>
            <a:ext cx="4968552" cy="3201216"/>
          </a:xfrm>
          <a:prstGeom prst="wedgeEllipseCallout">
            <a:avLst>
              <a:gd name="adj1" fmla="val -46812"/>
              <a:gd name="adj2" fmla="val 465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Здравствуйте, ребята!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Мне очень грустно. Я потерял свою Азбуку. Мальвина сказала, что не пойдет со мной в театр, пока я ее не найду и не выполню домашнее задание.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Помогите мне, пожалуйста, найти Азбуку</a:t>
            </a:r>
            <a:endParaRPr lang="ru-RU" dirty="0"/>
          </a:p>
        </p:txBody>
      </p:sp>
      <p:pic>
        <p:nvPicPr>
          <p:cNvPr id="5" name="Буратино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520" y="6165304"/>
            <a:ext cx="487363" cy="487363"/>
          </a:xfrm>
          <a:prstGeom prst="rect">
            <a:avLst/>
          </a:prstGeom>
        </p:spPr>
      </p:pic>
      <p:sp>
        <p:nvSpPr>
          <p:cNvPr id="6" name="Стрелка вправо 5">
            <a:hlinkClick r:id="rId7" action="ppaction://hlinksldjump"/>
          </p:cNvPr>
          <p:cNvSpPr/>
          <p:nvPr/>
        </p:nvSpPr>
        <p:spPr>
          <a:xfrm>
            <a:off x="8028384" y="6309320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5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551832" y="2930462"/>
            <a:ext cx="1584176" cy="1476164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2711680" y="2468797"/>
            <a:ext cx="1584176" cy="1476164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/>
          <a:lstStyle/>
          <a:p>
            <a:pPr algn="ctr"/>
            <a:r>
              <a:rPr lang="ru-RU" b="1" dirty="0">
                <a:latin typeface="Airfool" panose="02000500000000000000" pitchFamily="2" charset="0"/>
              </a:rPr>
              <a:t>Задание 1: «Буквы и звуки»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8761"/>
            <a:ext cx="7886700" cy="1152128"/>
          </a:xfrm>
        </p:spPr>
        <p:txBody>
          <a:bodyPr>
            <a:normAutofit/>
          </a:bodyPr>
          <a:lstStyle/>
          <a:p>
            <a:r>
              <a:rPr lang="ru-RU" sz="3200" dirty="0"/>
              <a:t>Я буду показывать вам буквы, а вы будете называть… Что?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1384" y="2742019"/>
            <a:ext cx="1008112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5868" y="3146701"/>
            <a:ext cx="936104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Р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493" y="3510299"/>
            <a:ext cx="4160401" cy="3119174"/>
          </a:xfrm>
          <a:prstGeom prst="rect">
            <a:avLst/>
          </a:prstGeom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7185" y="63037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5124220" y="2167700"/>
            <a:ext cx="1584176" cy="1476164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7878" y="2444117"/>
            <a:ext cx="940836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Ш</a:t>
            </a:r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1438811" y="5069906"/>
            <a:ext cx="1584176" cy="1476164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73394" y="5380424"/>
            <a:ext cx="1096122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У</a:t>
            </a:r>
          </a:p>
        </p:txBody>
      </p:sp>
      <p:sp>
        <p:nvSpPr>
          <p:cNvPr id="27" name="Прямоугольник 26"/>
          <p:cNvSpPr/>
          <p:nvPr/>
        </p:nvSpPr>
        <p:spPr>
          <a:xfrm flipH="1">
            <a:off x="7207756" y="2034155"/>
            <a:ext cx="1584176" cy="1476164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7690193" y="2265256"/>
            <a:ext cx="761858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И</a:t>
            </a:r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3919503" y="4364703"/>
            <a:ext cx="1584176" cy="1476164"/>
          </a:xfrm>
          <a:prstGeom prst="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25538" y="4675003"/>
            <a:ext cx="828363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val="113899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4" grpId="0"/>
      <p:bldP spid="7" grpId="0"/>
      <p:bldP spid="19" grpId="0" animBg="1"/>
      <p:bldP spid="20" grpId="0"/>
      <p:bldP spid="23" grpId="0" animBg="1"/>
      <p:bldP spid="24" grpId="0"/>
      <p:bldP spid="27" grpId="0" animBg="1"/>
      <p:bldP spid="28" grpId="0"/>
      <p:bldP spid="29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2215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latin typeface="Airfool" panose="02000500000000000000" pitchFamily="2" charset="0"/>
              </a:rPr>
              <a:t>Задание 2: «Четвертый лишний»</a:t>
            </a:r>
            <a:endParaRPr lang="ru-RU" dirty="0">
              <a:latin typeface="Airfool" panose="02000500000000000000" pitchFamily="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278900" y="1241932"/>
            <a:ext cx="3346470" cy="2506585"/>
          </a:xfrm>
          <a:prstGeom prst="rect">
            <a:avLst/>
          </a:prstGeom>
        </p:spPr>
      </p:pic>
      <p:pic>
        <p:nvPicPr>
          <p:cNvPr id="16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9581" y="6093572"/>
            <a:ext cx="487363" cy="487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3967" y="2516276"/>
            <a:ext cx="5904656" cy="3323459"/>
          </a:xfrm>
          <a:prstGeom prst="rect">
            <a:avLst/>
          </a:prstGeom>
        </p:spPr>
      </p:pic>
      <p:pic>
        <p:nvPicPr>
          <p:cNvPr id="14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752" y="6207705"/>
            <a:ext cx="487363" cy="487363"/>
          </a:xfrm>
          <a:prstGeom prst="rect">
            <a:avLst/>
          </a:prstGeom>
        </p:spPr>
      </p:pic>
      <p:pic>
        <p:nvPicPr>
          <p:cNvPr id="5122" name="Picture 2" descr="https://w7.pngwing.com/pngs/669/169/png-transparent-donkey-cartoon-cartoon-horse-horse-cartoon-character-mammal.p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23043" r="81196">
                        <a14:foregroundMark x1="67826" y1="42143" x2="67826" y2="42143"/>
                        <a14:foregroundMark x1="59022" y1="59286" x2="59022" y2="59286"/>
                        <a14:foregroundMark x1="50217" y1="65714" x2="50217" y2="65714"/>
                        <a14:foregroundMark x1="61413" y1="37679" x2="61413" y2="37679"/>
                        <a14:foregroundMark x1="61413" y1="35179" x2="61413" y2="35179"/>
                        <a14:foregroundMark x1="67283" y1="42321" x2="67283" y2="42321"/>
                        <a14:foregroundMark x1="71196" y1="45536" x2="71196" y2="45536"/>
                        <a14:foregroundMark x1="65870" y1="46071" x2="65870" y2="46071"/>
                        <a14:foregroundMark x1="68370" y1="47143" x2="68370" y2="47143"/>
                        <a14:foregroundMark x1="66196" y1="49643" x2="66196" y2="49643"/>
                        <a14:foregroundMark x1="46087" y1="69464" x2="46087" y2="69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303" y="3414631"/>
            <a:ext cx="5440074" cy="33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9688" y="6130878"/>
            <a:ext cx="535149" cy="535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500" b="90000" l="12111" r="87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6295" y="3240797"/>
            <a:ext cx="4790370" cy="3406485"/>
          </a:xfrm>
          <a:prstGeom prst="rect">
            <a:avLst/>
          </a:prstGeom>
        </p:spPr>
      </p:pic>
      <p:pic>
        <p:nvPicPr>
          <p:cNvPr id="15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7359" y="6159919"/>
            <a:ext cx="487363" cy="487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5792" y="1124776"/>
            <a:ext cx="3313803" cy="2120834"/>
          </a:xfrm>
          <a:prstGeom prst="rect">
            <a:avLst/>
          </a:prstGeom>
        </p:spPr>
      </p:pic>
      <p:sp>
        <p:nvSpPr>
          <p:cNvPr id="5" name="Стрелка вправо 4">
            <a:hlinkClick r:id="rId17" action="ppaction://hlinksldjump"/>
          </p:cNvPr>
          <p:cNvSpPr/>
          <p:nvPr/>
        </p:nvSpPr>
        <p:spPr>
          <a:xfrm>
            <a:off x="7733070" y="6311415"/>
            <a:ext cx="837198" cy="506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473" y="6133172"/>
            <a:ext cx="487363" cy="487363"/>
          </a:xfrm>
          <a:prstGeom prst="rect">
            <a:avLst/>
          </a:prstGeom>
        </p:spPr>
      </p:pic>
      <p:pic>
        <p:nvPicPr>
          <p:cNvPr id="8" name="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4689" y="6099964"/>
            <a:ext cx="487363" cy="487363"/>
          </a:xfrm>
          <a:prstGeom prst="rect">
            <a:avLst/>
          </a:prstGeom>
        </p:spPr>
      </p:pic>
      <p:pic>
        <p:nvPicPr>
          <p:cNvPr id="9" name="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6423" y="6111556"/>
            <a:ext cx="487363" cy="487363"/>
          </a:xfrm>
          <a:prstGeom prst="rect">
            <a:avLst/>
          </a:prstGeom>
        </p:spPr>
      </p:pic>
      <p:pic>
        <p:nvPicPr>
          <p:cNvPr id="12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1531" y="6099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верно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2215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latin typeface="Airfool" panose="02000500000000000000" pitchFamily="2" charset="0"/>
              </a:rPr>
              <a:t>Задание 2: «Четвертый лишний»</a:t>
            </a:r>
            <a:endParaRPr lang="ru-RU" dirty="0">
              <a:latin typeface="Airfool" panose="02000500000000000000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147" y="1495232"/>
            <a:ext cx="6195542" cy="385065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21" b="95552" l="10000" r="90000">
                        <a14:foregroundMark x1="29565" y1="45706" x2="29565" y2="45706"/>
                        <a14:foregroundMark x1="41522" y1="38957" x2="41522" y2="38957"/>
                        <a14:foregroundMark x1="41087" y1="45092" x2="41087" y2="450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0622" y="3882700"/>
            <a:ext cx="3494212" cy="2476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88" b="99219" l="10000" r="90000">
                        <a14:foregroundMark x1="43667" y1="68906" x2="43667" y2="68906"/>
                        <a14:foregroundMark x1="41444" y1="67813" x2="41444" y2="67813"/>
                        <a14:foregroundMark x1="39222" y1="69844" x2="35556" y2="70156"/>
                        <a14:foregroundMark x1="30778" y1="73750" x2="30111" y2="73906"/>
                        <a14:foregroundMark x1="26556" y1="75938" x2="26556" y2="75938"/>
                        <a14:foregroundMark x1="24333" y1="77500" x2="24222" y2="78438"/>
                        <a14:foregroundMark x1="47667" y1="67188" x2="47667" y2="67188"/>
                        <a14:foregroundMark x1="52111" y1="66094" x2="52111" y2="66094"/>
                        <a14:foregroundMark x1="55889" y1="64063" x2="55889" y2="64063"/>
                        <a14:foregroundMark x1="61444" y1="60938" x2="61444" y2="60938"/>
                        <a14:foregroundMark x1="19556" y1="88750" x2="19556" y2="88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632" y="3961531"/>
            <a:ext cx="3494162" cy="24847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7" b="95388" l="33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8217" y="1271081"/>
            <a:ext cx="2351023" cy="26618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3084" y="1052736"/>
            <a:ext cx="3191750" cy="3082110"/>
          </a:xfrm>
          <a:prstGeom prst="rect">
            <a:avLst/>
          </a:prstGeom>
        </p:spPr>
      </p:pic>
      <p:pic>
        <p:nvPicPr>
          <p:cNvPr id="11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73254" y="6194615"/>
            <a:ext cx="487363" cy="487363"/>
          </a:xfrm>
          <a:prstGeom prst="rect">
            <a:avLst/>
          </a:prstGeom>
        </p:spPr>
      </p:pic>
      <p:pic>
        <p:nvPicPr>
          <p:cNvPr id="17" name="верно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7720" y="6185848"/>
            <a:ext cx="487363" cy="487363"/>
          </a:xfrm>
          <a:prstGeom prst="rect">
            <a:avLst/>
          </a:prstGeom>
        </p:spPr>
      </p:pic>
      <p:pic>
        <p:nvPicPr>
          <p:cNvPr id="18" name="верно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62187" y="6185849"/>
            <a:ext cx="487363" cy="487363"/>
          </a:xfrm>
          <a:prstGeom prst="rect">
            <a:avLst/>
          </a:prstGeom>
        </p:spPr>
      </p:pic>
      <p:pic>
        <p:nvPicPr>
          <p:cNvPr id="20" name="верно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52191" y="6114212"/>
            <a:ext cx="635480" cy="559000"/>
          </a:xfrm>
          <a:prstGeom prst="rect">
            <a:avLst/>
          </a:prstGeom>
        </p:spPr>
      </p:pic>
      <p:sp>
        <p:nvSpPr>
          <p:cNvPr id="3" name="Стрелка вправо 2">
            <a:hlinkClick r:id="rId16" action="ppaction://hlinksldjump"/>
          </p:cNvPr>
          <p:cNvSpPr/>
          <p:nvPr/>
        </p:nvSpPr>
        <p:spPr>
          <a:xfrm>
            <a:off x="7634164" y="6328423"/>
            <a:ext cx="936104" cy="459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верно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0236" y="6177083"/>
            <a:ext cx="487363" cy="487363"/>
          </a:xfrm>
          <a:prstGeom prst="rect">
            <a:avLst/>
          </a:prstGeom>
        </p:spPr>
      </p:pic>
      <p:pic>
        <p:nvPicPr>
          <p:cNvPr id="6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487" y="6067821"/>
            <a:ext cx="487363" cy="487363"/>
          </a:xfrm>
          <a:prstGeom prst="rect">
            <a:avLst/>
          </a:prstGeom>
        </p:spPr>
      </p:pic>
      <p:pic>
        <p:nvPicPr>
          <p:cNvPr id="10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7720" y="6194614"/>
            <a:ext cx="487363" cy="487363"/>
          </a:xfrm>
          <a:prstGeom prst="rect">
            <a:avLst/>
          </a:prstGeom>
        </p:spPr>
      </p:pic>
      <p:pic>
        <p:nvPicPr>
          <p:cNvPr id="13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86940" y="6150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7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irfool" panose="02000500000000000000" pitchFamily="2" charset="0"/>
              </a:rPr>
              <a:t>Физкультминутка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https://dzen.ru/video/watch/60d32ed4a25cdf5409804f12?f=video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420888"/>
            <a:ext cx="5627096" cy="4218798"/>
          </a:xfrm>
          <a:prstGeom prst="rect">
            <a:avLst/>
          </a:prstGeom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7164288" y="6021288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48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irfool" panose="02000500000000000000" pitchFamily="2" charset="0"/>
              </a:rPr>
              <a:t>Задание 3: </a:t>
            </a:r>
            <a:br>
              <a:rPr lang="ru-RU" b="1" dirty="0">
                <a:latin typeface="Airfool" panose="02000500000000000000" pitchFamily="2" charset="0"/>
              </a:rPr>
            </a:br>
            <a:r>
              <a:rPr lang="ru-RU" b="1" dirty="0">
                <a:latin typeface="Airfool" panose="02000500000000000000" pitchFamily="2" charset="0"/>
              </a:rPr>
              <a:t>«Подбери схему к картинке»</a:t>
            </a:r>
            <a:endParaRPr lang="ru-RU" dirty="0"/>
          </a:p>
        </p:txBody>
      </p:sp>
      <p:pic>
        <p:nvPicPr>
          <p:cNvPr id="1026" name="Picture 2" descr="https://papik.pro/uploads/posts/2022-01/1641158462_60-papik-pro-p-limon-detskie-risunki-65.pn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39667"/>
            <a:ext cx="3803600" cy="38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692027"/>
              </p:ext>
            </p:extLst>
          </p:nvPr>
        </p:nvGraphicFramePr>
        <p:xfrm>
          <a:off x="4499993" y="2276872"/>
          <a:ext cx="4439815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963">
                  <a:extLst>
                    <a:ext uri="{9D8B030D-6E8A-4147-A177-3AD203B41FA5}">
                      <a16:colId xmlns:a16="http://schemas.microsoft.com/office/drawing/2014/main" val="3120295666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1975744492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3159498933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981179418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103650032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460757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706141"/>
              </p:ext>
            </p:extLst>
          </p:nvPr>
        </p:nvGraphicFramePr>
        <p:xfrm>
          <a:off x="4465922" y="4034656"/>
          <a:ext cx="4439815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963">
                  <a:extLst>
                    <a:ext uri="{9D8B030D-6E8A-4147-A177-3AD203B41FA5}">
                      <a16:colId xmlns:a16="http://schemas.microsoft.com/office/drawing/2014/main" val="3120295666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1975744492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3159498933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981179418"/>
                    </a:ext>
                  </a:extLst>
                </a:gridCol>
                <a:gridCol w="887963">
                  <a:extLst>
                    <a:ext uri="{9D8B030D-6E8A-4147-A177-3AD203B41FA5}">
                      <a16:colId xmlns:a16="http://schemas.microsoft.com/office/drawing/2014/main" val="103650032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46075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109279"/>
              </p:ext>
            </p:extLst>
          </p:nvPr>
        </p:nvGraphicFramePr>
        <p:xfrm>
          <a:off x="4499993" y="3088527"/>
          <a:ext cx="3456384" cy="679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4168076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11940252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31522621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616069539"/>
                    </a:ext>
                  </a:extLst>
                </a:gridCol>
              </a:tblGrid>
              <a:tr h="6793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657989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8524" y="216146"/>
            <a:ext cx="2165476" cy="1623521"/>
          </a:xfrm>
          <a:prstGeom prst="rect">
            <a:avLst/>
          </a:prstGeom>
        </p:spPr>
      </p:pic>
      <p:sp>
        <p:nvSpPr>
          <p:cNvPr id="3" name="Стрелка вправо 2">
            <a:hlinkClick r:id="rId9" action="ppaction://hlinksldjump"/>
          </p:cNvPr>
          <p:cNvSpPr/>
          <p:nvPr/>
        </p:nvSpPr>
        <p:spPr>
          <a:xfrm>
            <a:off x="7572335" y="6009322"/>
            <a:ext cx="977853" cy="588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4968" y="6110847"/>
            <a:ext cx="487363" cy="487363"/>
          </a:xfrm>
          <a:prstGeom prst="rect">
            <a:avLst/>
          </a:prstGeom>
        </p:spPr>
      </p:pic>
      <p:pic>
        <p:nvPicPr>
          <p:cNvPr id="8" name="верно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8681" y="6110846"/>
            <a:ext cx="487363" cy="487363"/>
          </a:xfrm>
          <a:prstGeom prst="rect">
            <a:avLst/>
          </a:prstGeom>
        </p:spPr>
      </p:pic>
      <p:pic>
        <p:nvPicPr>
          <p:cNvPr id="13" name="верно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1255" y="61257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1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irfool" panose="02000500000000000000" pitchFamily="2" charset="0"/>
              </a:rPr>
              <a:t>Задание 3: </a:t>
            </a:r>
            <a:br>
              <a:rPr lang="ru-RU" b="1" dirty="0">
                <a:latin typeface="Airfool" panose="02000500000000000000" pitchFamily="2" charset="0"/>
              </a:rPr>
            </a:br>
            <a:r>
              <a:rPr lang="ru-RU" b="1" dirty="0">
                <a:latin typeface="Airfool" panose="02000500000000000000" pitchFamily="2" charset="0"/>
              </a:rPr>
              <a:t>«Подбери схему к картинке»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315146"/>
              </p:ext>
            </p:extLst>
          </p:nvPr>
        </p:nvGraphicFramePr>
        <p:xfrm>
          <a:off x="4499993" y="3068960"/>
          <a:ext cx="3456384" cy="69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4168076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11940252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31522621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616069539"/>
                    </a:ext>
                  </a:extLst>
                </a:gridCol>
              </a:tblGrid>
              <a:tr h="6989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657989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8524" y="216146"/>
            <a:ext cx="2165476" cy="1623521"/>
          </a:xfrm>
          <a:prstGeom prst="rect">
            <a:avLst/>
          </a:prstGeom>
        </p:spPr>
      </p:pic>
      <p:pic>
        <p:nvPicPr>
          <p:cNvPr id="7" name="Picture 2" descr="https://image.emojisky.com/636/663636-middle.png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3" b="90000" l="5556" r="97111">
                        <a14:foregroundMark x1="66333" y1="37526" x2="66333" y2="37526"/>
                        <a14:foregroundMark x1="68444" y1="50000" x2="68444" y2="50000"/>
                        <a14:foregroundMark x1="73222" y1="64433" x2="74444" y2="64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7804"/>
            <a:ext cx="403732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965987"/>
              </p:ext>
            </p:extLst>
          </p:nvPr>
        </p:nvGraphicFramePr>
        <p:xfrm>
          <a:off x="4499993" y="1956782"/>
          <a:ext cx="3456384" cy="680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58372493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12546158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91268509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702804677"/>
                    </a:ext>
                  </a:extLst>
                </a:gridCol>
              </a:tblGrid>
              <a:tr h="6801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968359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310300"/>
              </p:ext>
            </p:extLst>
          </p:nvPr>
        </p:nvGraphicFramePr>
        <p:xfrm>
          <a:off x="4499992" y="4199932"/>
          <a:ext cx="3456384" cy="669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776460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03927089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62802244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790938399"/>
                    </a:ext>
                  </a:extLst>
                </a:gridCol>
              </a:tblGrid>
              <a:tr h="6692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607336"/>
                  </a:ext>
                </a:extLst>
              </a:tr>
            </a:tbl>
          </a:graphicData>
        </a:graphic>
      </p:graphicFrame>
      <p:sp>
        <p:nvSpPr>
          <p:cNvPr id="17" name="Стрелка вправо 16">
            <a:hlinkClick r:id="rId10" action="ppaction://hlinksldjump"/>
          </p:cNvPr>
          <p:cNvSpPr/>
          <p:nvPr/>
        </p:nvSpPr>
        <p:spPr>
          <a:xfrm>
            <a:off x="7668344" y="6159142"/>
            <a:ext cx="1008112" cy="582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4968" y="6159142"/>
            <a:ext cx="487363" cy="487363"/>
          </a:xfrm>
          <a:prstGeom prst="rect">
            <a:avLst/>
          </a:prstGeom>
        </p:spPr>
      </p:pic>
      <p:pic>
        <p:nvPicPr>
          <p:cNvPr id="19" name="верно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884" y="6192632"/>
            <a:ext cx="487363" cy="487363"/>
          </a:xfrm>
          <a:prstGeom prst="rect">
            <a:avLst/>
          </a:prstGeom>
        </p:spPr>
      </p:pic>
      <p:pic>
        <p:nvPicPr>
          <p:cNvPr id="20" name="не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7315" y="6227717"/>
            <a:ext cx="487363" cy="487363"/>
          </a:xfrm>
          <a:prstGeom prst="rect">
            <a:avLst/>
          </a:prstGeom>
        </p:spPr>
      </p:pic>
      <p:pic>
        <p:nvPicPr>
          <p:cNvPr id="21" name="не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2621" y="6159141"/>
            <a:ext cx="487363" cy="487363"/>
          </a:xfrm>
          <a:prstGeom prst="rect">
            <a:avLst/>
          </a:prstGeom>
        </p:spPr>
      </p:pic>
      <p:pic>
        <p:nvPicPr>
          <p:cNvPr id="22" name="неверно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5358" y="6124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5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9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2049</TotalTime>
  <Words>264</Words>
  <Application>Microsoft Office PowerPoint</Application>
  <PresentationFormat>Экран (4:3)</PresentationFormat>
  <Paragraphs>42</Paragraphs>
  <Slides>14</Slides>
  <Notes>0</Notes>
  <HiddenSlides>0</HiddenSlides>
  <MMClips>47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Airfool</vt:lpstr>
      <vt:lpstr>Arial</vt:lpstr>
      <vt:lpstr>Calibri</vt:lpstr>
      <vt:lpstr>Calibri Light</vt:lpstr>
      <vt:lpstr>Times New Roman</vt:lpstr>
      <vt:lpstr>Тема Office</vt:lpstr>
      <vt:lpstr>Обобщающее занятие по развитию речи в старшей группе  «В поисках Азбуки».</vt:lpstr>
      <vt:lpstr>Цели и задачи</vt:lpstr>
      <vt:lpstr>Презентация PowerPoint</vt:lpstr>
      <vt:lpstr>Задание 1: «Буквы и звуки» </vt:lpstr>
      <vt:lpstr>Задание 2: «Четвертый лишний»</vt:lpstr>
      <vt:lpstr>Задание 2: «Четвертый лишний»</vt:lpstr>
      <vt:lpstr>Физкультминутка</vt:lpstr>
      <vt:lpstr>Задание 3:  «Подбери схему к картинке»</vt:lpstr>
      <vt:lpstr>Задание 3:  «Подбери схему к картинке»</vt:lpstr>
      <vt:lpstr>Задание 4: «Подбери словечко»</vt:lpstr>
      <vt:lpstr>Задание 4: «Подбери словечко»</vt:lpstr>
      <vt:lpstr>Задание 4: «Подбери словечко»</vt:lpstr>
      <vt:lpstr>Задание 5:  «Составьте из слов предложения»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Ляйсан</cp:lastModifiedBy>
  <cp:revision>207</cp:revision>
  <dcterms:created xsi:type="dcterms:W3CDTF">2010-04-23T03:00:43Z</dcterms:created>
  <dcterms:modified xsi:type="dcterms:W3CDTF">2023-11-08T06:19:37Z</dcterms:modified>
</cp:coreProperties>
</file>